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82852" y="2138172"/>
            <a:ext cx="1147572" cy="1185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53029" y="2263216"/>
            <a:ext cx="3837940" cy="8489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629655" y="5248655"/>
            <a:ext cx="3514343" cy="16093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37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52447" y="461899"/>
            <a:ext cx="503910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69" y="1509941"/>
            <a:ext cx="8074660" cy="422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7375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y@ritch.net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insider.com.au/disney-augmented-reality-2015-10" TargetMode="External"/><Relationship Id="rId2" Type="http://schemas.openxmlformats.org/officeDocument/2006/relationships/hyperlink" Target="http://www.fastcodesign.com/3045291/what-killed-the-infographic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imationcareerreview.com/careers-animation/types-jobs" TargetMode="External"/><Relationship Id="rId2" Type="http://schemas.openxmlformats.org/officeDocument/2006/relationships/hyperlink" Target="http://www.pixar.com/careers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hyperlink" Target="http://www.encyclopedia.com/" TargetMode="External"/><Relationship Id="rId4" Type="http://schemas.openxmlformats.org/officeDocument/2006/relationships/hyperlink" Target="mailto:casto.robert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casto.robert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encyclopedia.com/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1170">
              <a:lnSpc>
                <a:spcPct val="100000"/>
              </a:lnSpc>
              <a:spcBef>
                <a:spcPts val="100"/>
              </a:spcBef>
            </a:pPr>
            <a:r>
              <a:rPr dirty="0"/>
              <a:t>Animation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17381" y="6477380"/>
            <a:ext cx="77470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722696"/>
            <a:ext cx="9144000" cy="11353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00200" y="3676815"/>
            <a:ext cx="6172200" cy="1528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17375E"/>
                </a:solidFill>
                <a:latin typeface="Arial Narrow"/>
                <a:cs typeface="Arial Narrow"/>
              </a:rPr>
              <a:t>Merit Badge Presentation </a:t>
            </a:r>
            <a:r>
              <a:rPr sz="2400" b="1" dirty="0">
                <a:solidFill>
                  <a:srgbClr val="17375E"/>
                </a:solidFill>
                <a:latin typeface="Arial Narrow"/>
                <a:cs typeface="Arial Narrow"/>
              </a:rPr>
              <a:t>by </a:t>
            </a:r>
            <a:r>
              <a:rPr lang="en-US" sz="2400" b="1" spc="-5" dirty="0">
                <a:solidFill>
                  <a:srgbClr val="17375E"/>
                </a:solidFill>
                <a:latin typeface="Arial Narrow"/>
                <a:cs typeface="Arial Narrow"/>
              </a:rPr>
              <a:t>Dr. Raymond Ritch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>
                <a:solidFill>
                  <a:srgbClr val="17375E"/>
                </a:solidFill>
                <a:latin typeface="Arial Narrow"/>
                <a:cs typeface="Arial Narrow"/>
              </a:rPr>
              <a:t>ritch.net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Arial Narrow"/>
                <a:cs typeface="Arial Narrow"/>
                <a:hlinkClick r:id="rId3"/>
              </a:rPr>
              <a:t>ray@ritch.net</a:t>
            </a:r>
            <a:endParaRPr lang="en-US" sz="2400" dirty="0">
              <a:latin typeface="Arial Narrow"/>
              <a:cs typeface="Arial Narrow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Arial Narrow"/>
                <a:cs typeface="Arial Narrow"/>
              </a:rPr>
              <a:t>775.527.7870</a:t>
            </a:r>
            <a:endParaRPr sz="24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58000" y="2228088"/>
            <a:ext cx="1066800" cy="1066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616965"/>
            <a:ext cx="38506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Choose 2</a:t>
            </a:r>
            <a:r>
              <a:rPr sz="3200" b="1" spc="-4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techniques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3594" y="1787093"/>
            <a:ext cx="5659120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Return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in 2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weeks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animations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and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show how</a:t>
            </a:r>
            <a:r>
              <a:rPr sz="3200" b="1" spc="-10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they 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were created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using the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techniques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0121" y="1774901"/>
            <a:ext cx="1661160" cy="1430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200"/>
              </a:lnSpc>
              <a:spcBef>
                <a:spcPts val="95"/>
              </a:spcBef>
            </a:pP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Review  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Your 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tio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536194"/>
            <a:ext cx="5935345" cy="52387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897255" indent="-342900">
              <a:lnSpc>
                <a:spcPct val="80000"/>
              </a:lnSpc>
              <a:spcBef>
                <a:spcPts val="82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Traditional</a:t>
            </a:r>
            <a:r>
              <a:rPr sz="30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Cel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animation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or 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hand-drawn: Disney</a:t>
            </a:r>
            <a:r>
              <a:rPr sz="3000" b="1" spc="-3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movies</a:t>
            </a:r>
            <a:endParaRPr sz="3000">
              <a:latin typeface="Calibri"/>
              <a:cs typeface="Calibri"/>
            </a:endParaRPr>
          </a:p>
          <a:p>
            <a:pPr marL="355600" marR="205740" indent="-342900">
              <a:lnSpc>
                <a:spcPct val="80000"/>
              </a:lnSpc>
              <a:spcBef>
                <a:spcPts val="72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Limited</a:t>
            </a:r>
            <a:r>
              <a:rPr sz="30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– Less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detailed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and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more  stylized, movement more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choppy:  Cartoons and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anime</a:t>
            </a:r>
            <a:r>
              <a:rPr sz="30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Calvin </a:t>
            </a:r>
            <a:r>
              <a:rPr sz="30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&amp;  Hobbes</a:t>
            </a:r>
            <a:endParaRPr sz="3000">
              <a:latin typeface="Calibri"/>
              <a:cs typeface="Calibri"/>
            </a:endParaRPr>
          </a:p>
          <a:p>
            <a:pPr marL="355600" marR="692150" indent="-342900">
              <a:lnSpc>
                <a:spcPct val="80000"/>
              </a:lnSpc>
              <a:spcBef>
                <a:spcPts val="72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Rotoscoping</a:t>
            </a:r>
            <a:r>
              <a:rPr sz="30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000" b="1" spc="-45" dirty="0">
                <a:solidFill>
                  <a:srgbClr val="17375E"/>
                </a:solidFill>
                <a:latin typeface="Calibri"/>
                <a:cs typeface="Calibri"/>
              </a:rPr>
              <a:t>Trace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live-action 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frame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by</a:t>
            </a:r>
            <a:r>
              <a:rPr sz="3000" b="1" spc="1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frame</a:t>
            </a:r>
            <a:endParaRPr sz="3000">
              <a:latin typeface="Calibri"/>
              <a:cs typeface="Calibri"/>
            </a:endParaRPr>
          </a:p>
          <a:p>
            <a:pPr marL="355600" marR="146685" indent="-342900">
              <a:lnSpc>
                <a:spcPts val="2880"/>
              </a:lnSpc>
              <a:spcBef>
                <a:spcPts val="695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Stop motion</a:t>
            </a:r>
            <a:r>
              <a:rPr sz="3000" b="1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Move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things, </a:t>
            </a:r>
            <a:r>
              <a:rPr sz="3000" b="1" spc="-30" dirty="0">
                <a:solidFill>
                  <a:srgbClr val="17375E"/>
                </a:solidFill>
                <a:latin typeface="Calibri"/>
                <a:cs typeface="Calibri"/>
              </a:rPr>
              <a:t>take 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picture,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move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little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more,</a:t>
            </a:r>
            <a:r>
              <a:rPr sz="3000" b="1" spc="2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repeat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745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Claymation</a:t>
            </a:r>
            <a:r>
              <a:rPr sz="30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Stop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motion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but used 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clay offering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more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realistic  movement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497" y="1774901"/>
            <a:ext cx="1739900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1440" marR="5080" indent="-7937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on 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616965"/>
            <a:ext cx="5465445" cy="5173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65430" indent="-342900">
              <a:lnSpc>
                <a:spcPct val="100000"/>
              </a:lnSpc>
              <a:spcBef>
                <a:spcPts val="105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Cutout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Paper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cutouts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and 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movement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stop</a:t>
            </a:r>
            <a:r>
              <a:rPr sz="3200" b="1" spc="-5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motion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Animatronic</a:t>
            </a:r>
            <a:r>
              <a:rPr sz="3200" b="1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Robotic</a:t>
            </a:r>
            <a:r>
              <a:rPr sz="3200" b="1" spc="-10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devices  that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emulate human/animal  movements</a:t>
            </a:r>
            <a:endParaRPr sz="3200">
              <a:latin typeface="Calibri"/>
              <a:cs typeface="Calibri"/>
            </a:endParaRPr>
          </a:p>
          <a:p>
            <a:pPr marL="355600" marR="2349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3D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Zoetrope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Circular</a:t>
            </a:r>
            <a:r>
              <a:rPr sz="3200" b="1" spc="-10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motion 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stobe</a:t>
            </a:r>
            <a:r>
              <a:rPr sz="3200" b="1" spc="-3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light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Clr>
                <a:srgbClr val="17375E"/>
              </a:buClr>
              <a:buFont typeface="Arial"/>
              <a:buChar char="–"/>
              <a:tabLst>
                <a:tab pos="756920" algn="l"/>
              </a:tabLst>
            </a:pP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California </a:t>
            </a:r>
            <a:r>
              <a:rPr sz="2800"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State</a:t>
            </a:r>
            <a:r>
              <a:rPr sz="2800" b="1" u="heavy" spc="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Fair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17375E"/>
              </a:buClr>
              <a:buFont typeface="Arial"/>
              <a:buChar char="–"/>
              <a:tabLst>
                <a:tab pos="756920" algn="l"/>
              </a:tabLst>
            </a:pP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Lego</a:t>
            </a:r>
            <a:r>
              <a:rPr sz="2800" b="1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Batman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17375E"/>
              </a:buClr>
              <a:buFont typeface="Arial"/>
              <a:buChar char="–"/>
              <a:tabLst>
                <a:tab pos="756920" algn="l"/>
              </a:tabLst>
            </a:pPr>
            <a:r>
              <a:rPr sz="28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3D </a:t>
            </a:r>
            <a:r>
              <a:rPr sz="28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printed</a:t>
            </a:r>
            <a:r>
              <a:rPr sz="2800" b="1" u="heavy" spc="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sculptures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497" y="1774901"/>
            <a:ext cx="1739900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1440" marR="5080" indent="-7937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on 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616965"/>
            <a:ext cx="5719445" cy="35890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61390" indent="-342900" algn="just">
              <a:lnSpc>
                <a:spcPct val="100000"/>
              </a:lnSpc>
              <a:spcBef>
                <a:spcPts val="105"/>
              </a:spcBef>
              <a:buClr>
                <a:srgbClr val="17375E"/>
              </a:buClr>
              <a:buFont typeface="Arial"/>
              <a:buChar char="•"/>
              <a:tabLst>
                <a:tab pos="355600" algn="l"/>
              </a:tabLst>
            </a:pPr>
            <a:r>
              <a:rPr sz="3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Cell 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Animation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How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to</a:t>
            </a:r>
            <a:r>
              <a:rPr sz="3200" b="1" spc="-9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1  second is hand</a:t>
            </a:r>
            <a:r>
              <a:rPr sz="3200" b="1" spc="-6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painted</a:t>
            </a:r>
            <a:endParaRPr sz="3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Flip </a:t>
            </a:r>
            <a:r>
              <a:rPr sz="3200" b="1" spc="5" dirty="0">
                <a:solidFill>
                  <a:srgbClr val="17375E"/>
                </a:solidFill>
                <a:latin typeface="Calibri"/>
                <a:cs typeface="Calibri"/>
              </a:rPr>
              <a:t>Book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–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Post-It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sticky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notes,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notebook,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cards,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paper pads,</a:t>
            </a:r>
            <a:r>
              <a:rPr sz="3200" b="1" spc="-8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or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anything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with lots of</a:t>
            </a:r>
            <a:r>
              <a:rPr sz="3200" b="1" spc="-3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pages</a:t>
            </a:r>
            <a:endParaRPr sz="3200">
              <a:latin typeface="Calibri"/>
              <a:cs typeface="Calibri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690"/>
              </a:spcBef>
              <a:buClr>
                <a:srgbClr val="17375E"/>
              </a:buClr>
              <a:buFont typeface="Arial"/>
              <a:buChar char="–"/>
              <a:tabLst>
                <a:tab pos="756920" algn="l"/>
              </a:tabLst>
            </a:pP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Sports</a:t>
            </a:r>
            <a:endParaRPr sz="2800">
              <a:latin typeface="Calibri"/>
              <a:cs typeface="Calibri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675"/>
              </a:spcBef>
              <a:buClr>
                <a:srgbClr val="17375E"/>
              </a:buClr>
              <a:buFont typeface="Arial"/>
              <a:buChar char="–"/>
              <a:tabLst>
                <a:tab pos="756920" algn="l"/>
              </a:tabLst>
            </a:pPr>
            <a:r>
              <a:rPr sz="28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Superpowers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497" y="1774901"/>
            <a:ext cx="1739900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1440" marR="5080" indent="-7937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on 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545" y="461899"/>
            <a:ext cx="3454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Requirement</a:t>
            </a:r>
            <a:r>
              <a:rPr spc="-90" dirty="0"/>
              <a:t> </a:t>
            </a:r>
            <a:r>
              <a:rPr dirty="0"/>
              <a:t>4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869"/>
              </a:spcBef>
            </a:pPr>
            <a:r>
              <a:rPr spc="-5" dirty="0"/>
              <a:t>Animation </a:t>
            </a:r>
            <a:r>
              <a:rPr dirty="0"/>
              <a:t>in </a:t>
            </a:r>
            <a:r>
              <a:rPr spc="-5" dirty="0"/>
              <a:t>our world. </a:t>
            </a:r>
            <a:r>
              <a:rPr dirty="0"/>
              <a:t>Do the</a:t>
            </a:r>
            <a:r>
              <a:rPr spc="-75" dirty="0"/>
              <a:t> </a:t>
            </a:r>
            <a:r>
              <a:rPr spc="-5" dirty="0"/>
              <a:t>following:</a:t>
            </a:r>
          </a:p>
          <a:p>
            <a:pPr marL="528955" marR="425450" indent="-515620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8955" algn="l"/>
                <a:tab pos="529590" algn="l"/>
              </a:tabLst>
            </a:pPr>
            <a:r>
              <a:rPr spc="-70" dirty="0"/>
              <a:t>Tour </a:t>
            </a:r>
            <a:r>
              <a:rPr dirty="0"/>
              <a:t>an </a:t>
            </a:r>
            <a:r>
              <a:rPr spc="-5" dirty="0"/>
              <a:t>animation studio </a:t>
            </a:r>
            <a:r>
              <a:rPr dirty="0"/>
              <a:t>or a business  </a:t>
            </a:r>
            <a:r>
              <a:rPr spc="-10" dirty="0"/>
              <a:t>where </a:t>
            </a:r>
            <a:r>
              <a:rPr spc="-5" dirty="0"/>
              <a:t>animation </a:t>
            </a:r>
            <a:r>
              <a:rPr dirty="0"/>
              <a:t>is used, </a:t>
            </a:r>
            <a:r>
              <a:rPr spc="-5" dirty="0"/>
              <a:t>either </a:t>
            </a:r>
            <a:r>
              <a:rPr dirty="0"/>
              <a:t>in</a:t>
            </a:r>
            <a:r>
              <a:rPr spc="-90" dirty="0"/>
              <a:t> </a:t>
            </a:r>
            <a:r>
              <a:rPr spc="-5" dirty="0"/>
              <a:t>person,  via </a:t>
            </a:r>
            <a:r>
              <a:rPr spc="-10" dirty="0"/>
              <a:t>video, </a:t>
            </a:r>
            <a:r>
              <a:rPr dirty="0"/>
              <a:t>or </a:t>
            </a:r>
            <a:r>
              <a:rPr spc="-5" dirty="0"/>
              <a:t>via </a:t>
            </a:r>
            <a:r>
              <a:rPr dirty="0"/>
              <a:t>the </a:t>
            </a:r>
            <a:r>
              <a:rPr spc="-15" dirty="0"/>
              <a:t>Internet. </a:t>
            </a:r>
            <a:r>
              <a:rPr spc="-10" dirty="0"/>
              <a:t>Share what  </a:t>
            </a:r>
            <a:r>
              <a:rPr spc="-15" dirty="0"/>
              <a:t>you </a:t>
            </a:r>
            <a:r>
              <a:rPr spc="-20" dirty="0"/>
              <a:t>have </a:t>
            </a:r>
            <a:r>
              <a:rPr spc="-5" dirty="0"/>
              <a:t>learned with </a:t>
            </a:r>
            <a:r>
              <a:rPr spc="-10" dirty="0"/>
              <a:t>your </a:t>
            </a:r>
            <a:r>
              <a:rPr spc="-30" dirty="0"/>
              <a:t>counselor.</a:t>
            </a:r>
          </a:p>
          <a:p>
            <a:pPr marL="528955" marR="5080" indent="-515620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8955" algn="l"/>
                <a:tab pos="529590" algn="l"/>
              </a:tabLst>
            </a:pPr>
            <a:r>
              <a:rPr dirty="0"/>
              <a:t>Discuss </a:t>
            </a:r>
            <a:r>
              <a:rPr spc="-5" dirty="0"/>
              <a:t>with </a:t>
            </a:r>
            <a:r>
              <a:rPr spc="-10" dirty="0"/>
              <a:t>your </a:t>
            </a:r>
            <a:r>
              <a:rPr spc="-5" dirty="0"/>
              <a:t>counselor how animation  </a:t>
            </a:r>
            <a:r>
              <a:rPr spc="-10" dirty="0"/>
              <a:t>might </a:t>
            </a:r>
            <a:r>
              <a:rPr dirty="0"/>
              <a:t>be used in the </a:t>
            </a:r>
            <a:r>
              <a:rPr spc="-10" dirty="0"/>
              <a:t>future </a:t>
            </a:r>
            <a:r>
              <a:rPr spc="-20" dirty="0"/>
              <a:t>to </a:t>
            </a:r>
            <a:r>
              <a:rPr spc="-25" dirty="0"/>
              <a:t>make </a:t>
            </a:r>
            <a:r>
              <a:rPr spc="-15" dirty="0"/>
              <a:t>your life  </a:t>
            </a:r>
            <a:r>
              <a:rPr spc="-10" dirty="0"/>
              <a:t>more enjoyable </a:t>
            </a:r>
            <a:r>
              <a:rPr dirty="0"/>
              <a:t>and</a:t>
            </a:r>
            <a:r>
              <a:rPr spc="-35" dirty="0"/>
              <a:t> </a:t>
            </a:r>
            <a:r>
              <a:rPr spc="-5" dirty="0"/>
              <a:t>productive.</a:t>
            </a:r>
          </a:p>
        </p:txBody>
      </p:sp>
      <p:sp>
        <p:nvSpPr>
          <p:cNvPr id="4" name="object 4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546861"/>
            <a:ext cx="5541010" cy="1506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35" dirty="0">
                <a:solidFill>
                  <a:srgbClr val="17375E"/>
                </a:solidFill>
                <a:latin typeface="Calibri"/>
                <a:cs typeface="Calibri"/>
              </a:rPr>
              <a:t>Watch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these</a:t>
            </a:r>
            <a:r>
              <a:rPr sz="2700" b="1" spc="4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videos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Afterward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each person will need </a:t>
            </a:r>
            <a:r>
              <a:rPr sz="2700" b="1" spc="-15" dirty="0">
                <a:solidFill>
                  <a:srgbClr val="17375E"/>
                </a:solidFill>
                <a:latin typeface="Calibri"/>
                <a:cs typeface="Calibri"/>
              </a:rPr>
              <a:t>to  </a:t>
            </a: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share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something they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learned about  the business of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animation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3594" y="2440051"/>
            <a:ext cx="5811520" cy="323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Pixar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Animation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Studios –</a:t>
            </a:r>
            <a:r>
              <a:rPr sz="27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part 1</a:t>
            </a:r>
            <a:r>
              <a:rPr sz="2700" b="1" spc="-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(5:49)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Pixar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Animation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Studios –</a:t>
            </a:r>
            <a:r>
              <a:rPr sz="27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part 2</a:t>
            </a:r>
            <a:r>
              <a:rPr sz="2700" b="1" spc="-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(5:54)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Pixar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Animation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Studios –</a:t>
            </a:r>
            <a:r>
              <a:rPr sz="27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part 3</a:t>
            </a:r>
            <a:r>
              <a:rPr sz="2700" b="1" spc="-2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(6:52)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  <a:tab pos="3365500" algn="l"/>
              </a:tabLst>
            </a:pPr>
            <a:r>
              <a:rPr sz="2700"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DreamWorks</a:t>
            </a:r>
            <a:r>
              <a:rPr sz="2700" b="1" u="heavy" spc="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7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Studio</a:t>
            </a:r>
            <a:r>
              <a:rPr sz="2700" b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(3:47)</a:t>
            </a:r>
            <a:endParaRPr sz="18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5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Technology </a:t>
            </a:r>
            <a:r>
              <a:rPr sz="27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Behind</a:t>
            </a:r>
            <a:r>
              <a:rPr sz="27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700" b="1" spc="-5" dirty="0">
                <a:solidFill>
                  <a:srgbClr val="17375E"/>
                </a:solidFill>
                <a:latin typeface="Calibri"/>
                <a:cs typeface="Calibri"/>
              </a:rPr>
              <a:t>“How </a:t>
            </a:r>
            <a:r>
              <a:rPr sz="2700" b="1" spc="-15" dirty="0">
                <a:solidFill>
                  <a:srgbClr val="17375E"/>
                </a:solidFill>
                <a:latin typeface="Calibri"/>
                <a:cs typeface="Calibri"/>
              </a:rPr>
              <a:t>to </a:t>
            </a:r>
            <a:r>
              <a:rPr sz="2700" b="1" spc="-45" dirty="0">
                <a:solidFill>
                  <a:srgbClr val="17375E"/>
                </a:solidFill>
                <a:latin typeface="Calibri"/>
                <a:cs typeface="Calibri"/>
              </a:rPr>
              <a:t>Train </a:t>
            </a:r>
            <a:r>
              <a:rPr sz="2700" b="1" spc="-55" dirty="0">
                <a:solidFill>
                  <a:srgbClr val="17375E"/>
                </a:solidFill>
                <a:latin typeface="Calibri"/>
                <a:cs typeface="Calibri"/>
              </a:rPr>
              <a:t>Your  </a:t>
            </a:r>
            <a:r>
              <a:rPr sz="2700" b="1" spc="-15" dirty="0">
                <a:solidFill>
                  <a:srgbClr val="17375E"/>
                </a:solidFill>
                <a:latin typeface="Calibri"/>
                <a:cs typeface="Calibri"/>
              </a:rPr>
              <a:t>Dragon </a:t>
            </a:r>
            <a:r>
              <a:rPr sz="2700" b="1" dirty="0">
                <a:solidFill>
                  <a:srgbClr val="17375E"/>
                </a:solidFill>
                <a:latin typeface="Calibri"/>
                <a:cs typeface="Calibri"/>
              </a:rPr>
              <a:t>2”</a:t>
            </a: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(4:18)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Massive </a:t>
            </a:r>
            <a:r>
              <a:rPr sz="27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Crowd </a:t>
            </a:r>
            <a:r>
              <a:rPr sz="27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Software</a:t>
            </a:r>
            <a:r>
              <a:rPr sz="2700" b="1" spc="-2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(4:38)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Massive </a:t>
            </a:r>
            <a:r>
              <a:rPr sz="27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Software </a:t>
            </a:r>
            <a:r>
              <a:rPr sz="27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Demo </a:t>
            </a:r>
            <a:r>
              <a:rPr sz="27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Reel</a:t>
            </a:r>
            <a:r>
              <a:rPr sz="2700" b="1" spc="3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(3:07)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8157" y="1774901"/>
            <a:ext cx="108394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5895" marR="5080" indent="-16383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Studio  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Tour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568197"/>
            <a:ext cx="5946775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Unreal 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Engine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getting you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90%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of  the </a:t>
            </a:r>
            <a:r>
              <a:rPr sz="3200" b="1" spc="-30" dirty="0">
                <a:solidFill>
                  <a:srgbClr val="17375E"/>
                </a:solidFill>
                <a:latin typeface="Calibri"/>
                <a:cs typeface="Calibri"/>
              </a:rPr>
              <a:t>way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there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3594" y="2032228"/>
            <a:ext cx="5930900" cy="38303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Help us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understand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big</a:t>
            </a:r>
            <a:r>
              <a:rPr sz="3200" b="1" spc="-3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data</a:t>
            </a:r>
            <a:endParaRPr sz="3200">
              <a:latin typeface="Calibri"/>
              <a:cs typeface="Calibri"/>
            </a:endParaRPr>
          </a:p>
          <a:p>
            <a:pPr marL="355600" marR="89535" indent="-342900">
              <a:lnSpc>
                <a:spcPct val="90000"/>
              </a:lnSpc>
              <a:spcBef>
                <a:spcPts val="77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</a:t>
            </a:r>
            <a:r>
              <a:rPr sz="3200" b="1" u="heavy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tp</a:t>
            </a:r>
            <a:r>
              <a:rPr sz="3200" b="1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: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//</a:t>
            </a:r>
            <a:r>
              <a:rPr sz="3200" b="1" u="heavy" spc="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</a:t>
            </a:r>
            <a:r>
              <a:rPr sz="3200" b="1" u="heavy" spc="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</a:t>
            </a:r>
            <a:r>
              <a:rPr sz="3200" b="1" u="heavy" spc="-18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</a:t>
            </a:r>
            <a:r>
              <a:rPr sz="3200" b="1" u="heavy" spc="-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.</a:t>
            </a:r>
            <a:r>
              <a:rPr sz="3200" b="1" u="heavy" spc="-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f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a</a:t>
            </a:r>
            <a:r>
              <a:rPr sz="3200" b="1" u="heavy" spc="-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s</a:t>
            </a:r>
            <a:r>
              <a:rPr sz="3200" b="1" u="heavy" spc="-4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</a:t>
            </a:r>
            <a:r>
              <a:rPr sz="3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c</a:t>
            </a:r>
            <a:r>
              <a:rPr sz="32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design.</a:t>
            </a:r>
            <a:r>
              <a:rPr sz="3200" b="1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c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om/3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3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045291/what-killed-the-  </a:t>
            </a:r>
            <a:r>
              <a:rPr sz="32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infographic#4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Augmented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reality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- </a:t>
            </a: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3200"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http://www.businessinsider.com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210"/>
              </a:lnSpc>
            </a:pPr>
            <a:r>
              <a:rPr sz="32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.au/disney-augmented-reality-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650"/>
              </a:lnSpc>
            </a:pPr>
            <a:r>
              <a:rPr sz="3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2015-10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497" y="1774901"/>
            <a:ext cx="174053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858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Future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545" y="461899"/>
            <a:ext cx="3454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Requirement</a:t>
            </a:r>
            <a:r>
              <a:rPr spc="-90" dirty="0"/>
              <a:t> </a:t>
            </a: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74025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Careers.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Learn about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three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career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opportunities  in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animation. Pick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one and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find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out about the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education,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training, and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experience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required  </a:t>
            </a:r>
            <a:r>
              <a:rPr sz="3200" b="1" spc="-20" dirty="0">
                <a:solidFill>
                  <a:srgbClr val="17375E"/>
                </a:solidFill>
                <a:latin typeface="Calibri"/>
                <a:cs typeface="Calibri"/>
              </a:rPr>
              <a:t>for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this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profession.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Discuss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findings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with 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200" b="1" spc="-30" dirty="0">
                <a:solidFill>
                  <a:srgbClr val="17375E"/>
                </a:solidFill>
                <a:latin typeface="Calibri"/>
                <a:cs typeface="Calibri"/>
              </a:rPr>
              <a:t>counselor.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Explain </a:t>
            </a:r>
            <a:r>
              <a:rPr sz="3200" b="1" spc="-20" dirty="0">
                <a:solidFill>
                  <a:srgbClr val="17375E"/>
                </a:solidFill>
                <a:latin typeface="Calibri"/>
                <a:cs typeface="Calibri"/>
              </a:rPr>
              <a:t>why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this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profession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might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interest</a:t>
            </a:r>
            <a:r>
              <a:rPr sz="3200" b="1" spc="-4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572770"/>
            <a:ext cx="5989955" cy="528447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602615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Pick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1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from what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we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will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review 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and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return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your</a:t>
            </a:r>
            <a:r>
              <a:rPr sz="3000" b="1" spc="-4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findings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Animation,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Art,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Editorial,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Sound, 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Operations,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Finance, HR,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Admin, 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Legal, Marketing, </a:t>
            </a:r>
            <a:r>
              <a:rPr sz="3000" b="1" spc="-25" dirty="0">
                <a:solidFill>
                  <a:srgbClr val="17375E"/>
                </a:solidFill>
                <a:latin typeface="Calibri"/>
                <a:cs typeface="Calibri"/>
              </a:rPr>
              <a:t>Post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Production,  Production, </a:t>
            </a:r>
            <a:r>
              <a:rPr sz="3000" b="1" spc="-25" dirty="0">
                <a:solidFill>
                  <a:srgbClr val="17375E"/>
                </a:solidFill>
                <a:latin typeface="Calibri"/>
                <a:cs typeface="Calibri"/>
              </a:rPr>
              <a:t>Publicity,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RenderMan,  Software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Research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&amp;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Development,  </a:t>
            </a:r>
            <a:r>
              <a:rPr sz="3000" b="1" spc="-35" dirty="0">
                <a:solidFill>
                  <a:srgbClr val="17375E"/>
                </a:solidFill>
                <a:latin typeface="Calibri"/>
                <a:cs typeface="Calibri"/>
              </a:rPr>
              <a:t>Story, Technical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Artists,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Casting,</a:t>
            </a:r>
            <a:r>
              <a:rPr sz="3000" b="1" spc="5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…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http://www.pixar.com/careers</a:t>
            </a:r>
            <a:endParaRPr sz="3000">
              <a:latin typeface="Calibri"/>
              <a:cs typeface="Calibri"/>
            </a:endParaRPr>
          </a:p>
          <a:p>
            <a:pPr marL="355600" marR="192405" indent="-342900">
              <a:lnSpc>
                <a:spcPct val="90000"/>
              </a:lnSpc>
              <a:spcBef>
                <a:spcPts val="720"/>
              </a:spcBef>
              <a:buClr>
                <a:srgbClr val="17375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http://www.animationcareerrevie  </a:t>
            </a:r>
            <a:r>
              <a:rPr sz="3000"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w.com/careers-animation/types-  </a:t>
            </a:r>
            <a:r>
              <a:rPr sz="30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jobs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3669" y="1774901"/>
            <a:ext cx="12738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Ca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9953" y="495045"/>
            <a:ext cx="130238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My  Co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act  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Info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562599"/>
            <a:ext cx="1985772" cy="12953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84575" y="580390"/>
            <a:ext cx="462978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dirty="0">
                <a:solidFill>
                  <a:srgbClr val="17375E"/>
                </a:solidFill>
                <a:latin typeface="Calibri"/>
                <a:cs typeface="Calibri"/>
                <a:hlinkClick r:id="rId4"/>
              </a:rPr>
              <a:t>EMAIL:</a:t>
            </a:r>
            <a:r>
              <a:rPr sz="2700" b="1" spc="-10" dirty="0">
                <a:solidFill>
                  <a:srgbClr val="17375E"/>
                </a:solidFill>
                <a:latin typeface="Calibri"/>
                <a:cs typeface="Calibri"/>
                <a:hlinkClick r:id="rId4"/>
              </a:rPr>
              <a:t> </a:t>
            </a:r>
            <a:r>
              <a:rPr lang="en-US" sz="2700" b="1" spc="-10" dirty="0">
                <a:solidFill>
                  <a:srgbClr val="17375E"/>
                </a:solidFill>
                <a:latin typeface="Calibri"/>
                <a:cs typeface="Calibri"/>
              </a:rPr>
              <a:t>ray@ritch.net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4575" y="1485646"/>
            <a:ext cx="3926204" cy="8207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80"/>
              </a:lnSpc>
              <a:spcBef>
                <a:spcPts val="100"/>
              </a:spcBef>
            </a:pPr>
            <a:r>
              <a:rPr lang="en-US" sz="2700" b="1" spc="-35" dirty="0">
                <a:solidFill>
                  <a:srgbClr val="17375E"/>
                </a:solidFill>
                <a:latin typeface="Calibri"/>
                <a:cs typeface="Calibri"/>
              </a:rPr>
              <a:t>965 Aster Ln</a:t>
            </a:r>
          </a:p>
          <a:p>
            <a:pPr marL="12700">
              <a:lnSpc>
                <a:spcPts val="3080"/>
              </a:lnSpc>
              <a:spcBef>
                <a:spcPts val="100"/>
              </a:spcBef>
            </a:pPr>
            <a:r>
              <a:rPr lang="en-US" sz="2700" b="1" spc="-35" dirty="0">
                <a:solidFill>
                  <a:srgbClr val="17375E"/>
                </a:solidFill>
                <a:latin typeface="Calibri"/>
                <a:cs typeface="Calibri"/>
              </a:rPr>
              <a:t>Fernley, NV  89408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9794" y="3137738"/>
            <a:ext cx="5885180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</a:pPr>
            <a:r>
              <a:rPr sz="3600" b="1" spc="-15" dirty="0">
                <a:solidFill>
                  <a:srgbClr val="17375E"/>
                </a:solidFill>
                <a:latin typeface="Calibri"/>
                <a:cs typeface="Calibri"/>
                <a:hlinkClick r:id="rId5"/>
              </a:rPr>
              <a:t>http://www.encyclopedia.com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4105"/>
              </a:lnSpc>
            </a:pPr>
            <a:r>
              <a:rPr sz="3600" b="1" spc="-15" dirty="0">
                <a:solidFill>
                  <a:srgbClr val="17375E"/>
                </a:solidFill>
                <a:latin typeface="Calibri"/>
                <a:cs typeface="Calibri"/>
              </a:rPr>
              <a:t>/topic/Animation.aspx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200">
              <a:latin typeface="Calibri"/>
              <a:cs typeface="Calibri"/>
            </a:endParaRPr>
          </a:p>
          <a:p>
            <a:pPr marL="12700">
              <a:lnSpc>
                <a:spcPts val="4105"/>
              </a:lnSpc>
              <a:spcBef>
                <a:spcPts val="5"/>
              </a:spcBef>
            </a:pPr>
            <a:r>
              <a:rPr sz="3600" b="1" spc="-20" dirty="0">
                <a:solidFill>
                  <a:srgbClr val="17375E"/>
                </a:solidFill>
                <a:latin typeface="Calibri"/>
                <a:cs typeface="Calibri"/>
              </a:rPr>
              <a:t>https://en.wikipedia.org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ts val="4105"/>
              </a:lnSpc>
            </a:pPr>
            <a:r>
              <a:rPr sz="3600" b="1" spc="-10" dirty="0">
                <a:solidFill>
                  <a:srgbClr val="17375E"/>
                </a:solidFill>
                <a:latin typeface="Calibri"/>
                <a:cs typeface="Calibri"/>
              </a:rPr>
              <a:t>/wiki/History_of_animation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0" y="2620771"/>
            <a:ext cx="7243063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3600" dirty="0">
                <a:latin typeface="Times New Roman"/>
                <a:cs typeface="Times New Roman"/>
              </a:rPr>
              <a:t>Raymond Ritch</a:t>
            </a:r>
            <a:endParaRPr sz="36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20"/>
              </a:spcBef>
            </a:pPr>
            <a:r>
              <a:rPr lang="en-US" sz="2800" spc="-5" dirty="0">
                <a:solidFill>
                  <a:srgbClr val="7E7E7E"/>
                </a:solidFill>
                <a:latin typeface="Times New Roman"/>
                <a:cs typeface="Times New Roman"/>
                <a:hlinkClick r:id="rId2"/>
              </a:rPr>
              <a:t>ray@ritch.net</a:t>
            </a:r>
          </a:p>
          <a:p>
            <a:pPr marL="12700" marR="5080" algn="ctr">
              <a:lnSpc>
                <a:spcPct val="100000"/>
              </a:lnSpc>
              <a:spcBef>
                <a:spcPts val="20"/>
              </a:spcBef>
            </a:pPr>
            <a:r>
              <a:rPr lang="en-US" sz="2800" dirty="0">
                <a:latin typeface="Times New Roman"/>
                <a:cs typeface="Times New Roman"/>
              </a:rPr>
              <a:t>ritch.net     775.527.7870</a:t>
            </a:r>
            <a:endParaRPr sz="2800" dirty="0">
              <a:latin typeface="Times New Roman"/>
              <a:cs typeface="Times New Roman"/>
            </a:endParaRPr>
          </a:p>
          <a:p>
            <a:pPr marL="391795" marR="385445" algn="ctr">
              <a:lnSpc>
                <a:spcPct val="100000"/>
              </a:lnSpc>
            </a:pPr>
            <a:r>
              <a:rPr lang="en-US" sz="2800" spc="-10" dirty="0">
                <a:solidFill>
                  <a:srgbClr val="7E7E7E"/>
                </a:solidFill>
                <a:latin typeface="Times New Roman"/>
                <a:cs typeface="Times New Roman"/>
              </a:rPr>
              <a:t>Nevada Area Council, Fernley, NV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Instructor </a:t>
            </a:r>
            <a:r>
              <a:rPr dirty="0"/>
              <a:t>/</a:t>
            </a:r>
            <a:r>
              <a:rPr spc="-75" dirty="0"/>
              <a:t> </a:t>
            </a:r>
            <a:r>
              <a:rPr spc="-20" dirty="0"/>
              <a:t>Presenter</a:t>
            </a:r>
          </a:p>
        </p:txBody>
      </p:sp>
      <p:sp>
        <p:nvSpPr>
          <p:cNvPr id="6" name="object 6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8388" y="461899"/>
            <a:ext cx="59670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Participation </a:t>
            </a:r>
            <a:r>
              <a:rPr dirty="0"/>
              <a:t>and</a:t>
            </a:r>
            <a:r>
              <a:rPr spc="-25" dirty="0"/>
              <a:t> Content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78241"/>
            <a:ext cx="8072755" cy="356298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65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Don’t be </a:t>
            </a:r>
            <a:r>
              <a:rPr sz="4000" b="1" spc="-20" dirty="0">
                <a:solidFill>
                  <a:srgbClr val="17375E"/>
                </a:solidFill>
                <a:latin typeface="Calibri"/>
                <a:cs typeface="Calibri"/>
              </a:rPr>
              <a:t>afraid </a:t>
            </a:r>
            <a:r>
              <a:rPr sz="4000" b="1" spc="-25" dirty="0">
                <a:solidFill>
                  <a:srgbClr val="17375E"/>
                </a:solidFill>
                <a:latin typeface="Calibri"/>
                <a:cs typeface="Calibri"/>
              </a:rPr>
              <a:t>to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ask</a:t>
            </a:r>
            <a:r>
              <a:rPr sz="4000" b="1" spc="10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17375E"/>
                </a:solidFill>
                <a:latin typeface="Calibri"/>
                <a:cs typeface="Calibri"/>
              </a:rPr>
              <a:t>questions</a:t>
            </a:r>
            <a:endParaRPr sz="4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spc="-10" dirty="0">
                <a:solidFill>
                  <a:srgbClr val="17375E"/>
                </a:solidFill>
                <a:latin typeface="Calibri"/>
                <a:cs typeface="Calibri"/>
              </a:rPr>
              <a:t>The project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can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be challenging. Be 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realistic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in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what </a:t>
            </a:r>
            <a:r>
              <a:rPr sz="4000" b="1" spc="-20" dirty="0">
                <a:solidFill>
                  <a:srgbClr val="17375E"/>
                </a:solidFill>
                <a:latin typeface="Calibri"/>
                <a:cs typeface="Calibri"/>
              </a:rPr>
              <a:t>you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can</a:t>
            </a:r>
            <a:r>
              <a:rPr sz="4000" b="1" spc="114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accomplish.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Participation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in </a:t>
            </a:r>
            <a:r>
              <a:rPr sz="4000" b="1" spc="-10" dirty="0">
                <a:solidFill>
                  <a:srgbClr val="17375E"/>
                </a:solidFill>
                <a:latin typeface="Calibri"/>
                <a:cs typeface="Calibri"/>
              </a:rPr>
              <a:t>class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is</a:t>
            </a:r>
            <a:r>
              <a:rPr sz="4000" b="1" spc="6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17375E"/>
                </a:solidFill>
                <a:latin typeface="Calibri"/>
                <a:cs typeface="Calibri"/>
              </a:rPr>
              <a:t>expected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Put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forth </a:t>
            </a:r>
            <a:r>
              <a:rPr sz="4000" b="1" spc="-5" dirty="0">
                <a:solidFill>
                  <a:srgbClr val="17375E"/>
                </a:solidFill>
                <a:latin typeface="Calibri"/>
                <a:cs typeface="Calibri"/>
              </a:rPr>
              <a:t>a </a:t>
            </a:r>
            <a:r>
              <a:rPr sz="4000" b="1" spc="-15" dirty="0">
                <a:solidFill>
                  <a:srgbClr val="17375E"/>
                </a:solidFill>
                <a:latin typeface="Calibri"/>
                <a:cs typeface="Calibri"/>
              </a:rPr>
              <a:t>good</a:t>
            </a:r>
            <a:r>
              <a:rPr sz="4000" b="1" spc="3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17375E"/>
                </a:solidFill>
                <a:latin typeface="Calibri"/>
                <a:cs typeface="Calibri"/>
              </a:rPr>
              <a:t>effort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784" y="121920"/>
            <a:ext cx="934212" cy="5135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3148" y="121920"/>
            <a:ext cx="422148" cy="5135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70788" y="121920"/>
            <a:ext cx="751332" cy="5135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63039" y="121920"/>
            <a:ext cx="1164336" cy="5135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7340" y="170179"/>
            <a:ext cx="2168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PIXAR </a:t>
            </a:r>
            <a:r>
              <a:rPr sz="18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– </a:t>
            </a:r>
            <a:r>
              <a:rPr sz="18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Luxo </a:t>
            </a:r>
            <a:r>
              <a:rPr sz="1800" b="1" u="heavy" spc="-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Jr.</a:t>
            </a:r>
            <a:r>
              <a:rPr sz="1800" b="1" u="heavy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(1986)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545" y="461899"/>
            <a:ext cx="3454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Requirement</a:t>
            </a:r>
            <a:r>
              <a:rPr spc="-90" dirty="0"/>
              <a:t> </a:t>
            </a: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945120" cy="275780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General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knowledge.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Do the</a:t>
            </a:r>
            <a:r>
              <a:rPr sz="3200" b="1" spc="-2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following:</a:t>
            </a:r>
            <a:endParaRPr sz="3200">
              <a:latin typeface="Calibri"/>
              <a:cs typeface="Calibri"/>
            </a:endParaRPr>
          </a:p>
          <a:p>
            <a:pPr marL="355600" marR="149352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In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own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words,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describe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to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counselor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what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animation</a:t>
            </a:r>
            <a:r>
              <a:rPr sz="3200" b="1" spc="-7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is.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Discuss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counselor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a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brief history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of  animation.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568197"/>
            <a:ext cx="5973445" cy="27089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technique of </a:t>
            </a:r>
            <a:r>
              <a:rPr sz="3200" spc="-10" dirty="0">
                <a:latin typeface="Calibri"/>
                <a:cs typeface="Calibri"/>
              </a:rPr>
              <a:t>photographing  successive drawings </a:t>
            </a:r>
            <a:r>
              <a:rPr sz="3200" spc="-5" dirty="0">
                <a:latin typeface="Calibri"/>
                <a:cs typeface="Calibri"/>
              </a:rPr>
              <a:t>or positions  of puppets or </a:t>
            </a:r>
            <a:r>
              <a:rPr sz="3200" dirty="0">
                <a:latin typeface="Calibri"/>
                <a:cs typeface="Calibri"/>
              </a:rPr>
              <a:t>models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create </a:t>
            </a:r>
            <a:r>
              <a:rPr sz="3200" dirty="0">
                <a:latin typeface="Calibri"/>
                <a:cs typeface="Calibri"/>
              </a:rPr>
              <a:t>an  illusion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movement </a:t>
            </a:r>
            <a:r>
              <a:rPr sz="3200" dirty="0">
                <a:latin typeface="Calibri"/>
                <a:cs typeface="Calibri"/>
              </a:rPr>
              <a:t>when the  movie is </a:t>
            </a:r>
            <a:r>
              <a:rPr sz="3200" spc="-5" dirty="0">
                <a:latin typeface="Calibri"/>
                <a:cs typeface="Calibri"/>
              </a:rPr>
              <a:t>shown </a:t>
            </a:r>
            <a:r>
              <a:rPr sz="3200" dirty="0">
                <a:latin typeface="Calibri"/>
                <a:cs typeface="Calibri"/>
              </a:rPr>
              <a:t>as a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sequence.</a:t>
            </a:r>
            <a:endParaRPr sz="3200">
              <a:latin typeface="Calibri"/>
              <a:cs typeface="Calibri"/>
            </a:endParaRPr>
          </a:p>
          <a:p>
            <a:pPr marL="1841500">
              <a:lnSpc>
                <a:spcPts val="3454"/>
              </a:lnSpc>
            </a:pPr>
            <a:r>
              <a:rPr sz="3200" dirty="0">
                <a:latin typeface="Calibri"/>
                <a:cs typeface="Calibri"/>
              </a:rPr>
              <a:t>--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google.com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3594" y="3738752"/>
            <a:ext cx="5617845" cy="183133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simulation of </a:t>
            </a:r>
            <a:r>
              <a:rPr sz="3200" spc="-10" dirty="0">
                <a:latin typeface="Calibri"/>
                <a:cs typeface="Calibri"/>
              </a:rPr>
              <a:t>movement  </a:t>
            </a:r>
            <a:r>
              <a:rPr sz="3200" spc="-15" dirty="0">
                <a:latin typeface="Calibri"/>
                <a:cs typeface="Calibri"/>
              </a:rPr>
              <a:t>created </a:t>
            </a:r>
            <a:r>
              <a:rPr sz="3200" spc="-10" dirty="0">
                <a:latin typeface="Calibri"/>
                <a:cs typeface="Calibri"/>
              </a:rPr>
              <a:t>by displaying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series of  </a:t>
            </a:r>
            <a:r>
              <a:rPr sz="3200" spc="-10" dirty="0">
                <a:latin typeface="Calibri"/>
                <a:cs typeface="Calibri"/>
              </a:rPr>
              <a:t>pictures </a:t>
            </a:r>
            <a:r>
              <a:rPr sz="3200" spc="5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frames.</a:t>
            </a:r>
            <a:endParaRPr sz="3200">
              <a:latin typeface="Calibri"/>
              <a:cs typeface="Calibri"/>
            </a:endParaRPr>
          </a:p>
          <a:p>
            <a:pPr marL="1841500">
              <a:lnSpc>
                <a:spcPts val="3400"/>
              </a:lnSpc>
            </a:pPr>
            <a:r>
              <a:rPr sz="3200" dirty="0">
                <a:latin typeface="Calibri"/>
                <a:cs typeface="Calibri"/>
              </a:rPr>
              <a:t>--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webopedia.com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405" y="1774901"/>
            <a:ext cx="1687195" cy="942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Animation?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3594" y="616965"/>
            <a:ext cx="524383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Read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the </a:t>
            </a: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following </a:t>
            </a:r>
            <a:r>
              <a:rPr sz="3200" b="1" spc="-85" dirty="0">
                <a:solidFill>
                  <a:srgbClr val="17375E"/>
                </a:solidFill>
                <a:latin typeface="Calibri"/>
                <a:cs typeface="Calibri"/>
              </a:rPr>
              <a:t>URL’s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and 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return </a:t>
            </a:r>
            <a:r>
              <a:rPr sz="3200" b="1" spc="5" dirty="0">
                <a:solidFill>
                  <a:srgbClr val="17375E"/>
                </a:solidFill>
                <a:latin typeface="Calibri"/>
                <a:cs typeface="Calibri"/>
              </a:rPr>
              <a:t>in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2 </a:t>
            </a:r>
            <a:r>
              <a:rPr sz="3200" b="1" spc="-10" dirty="0">
                <a:solidFill>
                  <a:srgbClr val="17375E"/>
                </a:solidFill>
                <a:latin typeface="Calibri"/>
                <a:cs typeface="Calibri"/>
              </a:rPr>
              <a:t>weeks </a:t>
            </a: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to</a:t>
            </a:r>
            <a:r>
              <a:rPr sz="3200" b="1" spc="-2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375E"/>
                </a:solidFill>
                <a:latin typeface="Calibri"/>
                <a:cs typeface="Calibri"/>
              </a:rPr>
              <a:t>discuss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3594" y="2275458"/>
            <a:ext cx="5580380" cy="2074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  <a:hlinkClick r:id="rId2"/>
              </a:rPr>
              <a:t>http://www.encyclopedia.com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/topic/Animation.aspx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solidFill>
                  <a:srgbClr val="17375E"/>
                </a:solidFill>
                <a:latin typeface="Calibri"/>
                <a:cs typeface="Calibri"/>
              </a:rPr>
              <a:t>https://en.wikipedia.org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b="1" spc="-5" dirty="0">
                <a:solidFill>
                  <a:srgbClr val="17375E"/>
                </a:solidFill>
                <a:latin typeface="Calibri"/>
                <a:cs typeface="Calibri"/>
              </a:rPr>
              <a:t>/wiki/History_of_animation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9812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481" y="292100"/>
            <a:ext cx="1234440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ui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4735"/>
              </a:lnSpc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497" y="1774901"/>
            <a:ext cx="174053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3340">
              <a:lnSpc>
                <a:spcPct val="100000"/>
              </a:lnSpc>
              <a:spcBef>
                <a:spcPts val="105"/>
              </a:spcBef>
            </a:pP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History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23" y="5590031"/>
            <a:ext cx="2055876" cy="12679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545" y="461899"/>
            <a:ext cx="3454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Requirement</a:t>
            </a:r>
            <a:r>
              <a:rPr spc="-90" dirty="0"/>
              <a:t> 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870" marR="5080" indent="-342900">
              <a:lnSpc>
                <a:spcPct val="80000"/>
              </a:lnSpc>
              <a:spcBef>
                <a:spcPts val="819"/>
              </a:spcBef>
            </a:pPr>
            <a:r>
              <a:rPr sz="3000" spc="-5" dirty="0"/>
              <a:t>Principles </a:t>
            </a:r>
            <a:r>
              <a:rPr sz="3000" dirty="0"/>
              <a:t>of </a:t>
            </a:r>
            <a:r>
              <a:rPr sz="3000" spc="-10" dirty="0"/>
              <a:t>animation. </a:t>
            </a:r>
            <a:r>
              <a:rPr sz="3000" spc="-5" dirty="0"/>
              <a:t>Choose </a:t>
            </a:r>
            <a:r>
              <a:rPr sz="3000" spc="-15" dirty="0"/>
              <a:t>five </a:t>
            </a:r>
            <a:r>
              <a:rPr sz="3000" dirty="0"/>
              <a:t>of the  </a:t>
            </a:r>
            <a:r>
              <a:rPr sz="3000" spc="-10" dirty="0"/>
              <a:t>following </a:t>
            </a:r>
            <a:r>
              <a:rPr sz="3000" dirty="0"/>
              <a:t>12 principles of </a:t>
            </a:r>
            <a:r>
              <a:rPr sz="3000" spc="-5" dirty="0"/>
              <a:t>animation, </a:t>
            </a:r>
            <a:r>
              <a:rPr sz="3000" dirty="0"/>
              <a:t>and </a:t>
            </a:r>
            <a:r>
              <a:rPr sz="3000" spc="-5" dirty="0"/>
              <a:t>discuss  </a:t>
            </a:r>
            <a:r>
              <a:rPr sz="3000" dirty="0"/>
              <a:t>how each one </a:t>
            </a:r>
            <a:r>
              <a:rPr sz="3000" spc="-25" dirty="0"/>
              <a:t>makes </a:t>
            </a:r>
            <a:r>
              <a:rPr sz="3000" dirty="0"/>
              <a:t>an </a:t>
            </a:r>
            <a:r>
              <a:rPr sz="3000" spc="-5" dirty="0"/>
              <a:t>animation </a:t>
            </a:r>
            <a:r>
              <a:rPr sz="3000" dirty="0"/>
              <a:t>appear </a:t>
            </a:r>
            <a:r>
              <a:rPr sz="3000" spc="-15" dirty="0"/>
              <a:t>more  </a:t>
            </a:r>
            <a:r>
              <a:rPr sz="3000" spc="-10" dirty="0"/>
              <a:t>believable: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535940" y="3084703"/>
            <a:ext cx="3522979" cy="2440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0"/>
              </a:spcBef>
              <a:buClr>
                <a:srgbClr val="17375E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squash 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and </a:t>
            </a:r>
            <a:r>
              <a:rPr sz="2400"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stretch</a:t>
            </a:r>
            <a:r>
              <a:rPr sz="24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(2:35)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17375E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anticipation</a:t>
            </a:r>
            <a:r>
              <a:rPr sz="2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(2:35)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17375E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staging</a:t>
            </a:r>
            <a:r>
              <a:rPr sz="24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(2:50)</a:t>
            </a:r>
            <a:endParaRPr sz="1800">
              <a:latin typeface="Calibri"/>
              <a:cs typeface="Calibri"/>
            </a:endParaRPr>
          </a:p>
          <a:p>
            <a:pPr marL="527685" marR="224154" indent="-515620">
              <a:lnSpc>
                <a:spcPts val="2300"/>
              </a:lnSpc>
              <a:spcBef>
                <a:spcPts val="560"/>
              </a:spcBef>
              <a:buClr>
                <a:srgbClr val="17375E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straight-ahead 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action  and </a:t>
            </a: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pose </a:t>
            </a:r>
            <a:r>
              <a:rPr sz="24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to 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pose</a:t>
            </a:r>
            <a:r>
              <a:rPr sz="2400" b="1" spc="-20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(3:09)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ts val="2595"/>
              </a:lnSpc>
              <a:spcBef>
                <a:spcPts val="25"/>
              </a:spcBef>
              <a:buClr>
                <a:srgbClr val="17375E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4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follow through</a:t>
            </a:r>
            <a:r>
              <a:rPr sz="2400" b="1" u="heavy" spc="-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and</a:t>
            </a:r>
            <a:endParaRPr sz="2400">
              <a:latin typeface="Calibri"/>
              <a:cs typeface="Calibri"/>
            </a:endParaRPr>
          </a:p>
          <a:p>
            <a:pPr marL="527685">
              <a:lnSpc>
                <a:spcPts val="2595"/>
              </a:lnSpc>
            </a:pPr>
            <a:r>
              <a:rPr sz="24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overlapping 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action</a:t>
            </a:r>
            <a:r>
              <a:rPr sz="2400" b="1" spc="-1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(2:32)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5499303"/>
            <a:ext cx="3743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2400" b="1" spc="-5" dirty="0">
                <a:solidFill>
                  <a:srgbClr val="17375E"/>
                </a:solidFill>
                <a:latin typeface="Calibri"/>
                <a:cs typeface="Calibri"/>
              </a:rPr>
              <a:t>6.	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slow in and slow out</a:t>
            </a:r>
            <a:r>
              <a:rPr sz="2400" b="1" spc="-2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(2:08)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194175" y="3084398"/>
            <a:ext cx="32988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2400" b="1" spc="-5" dirty="0">
                <a:solidFill>
                  <a:srgbClr val="17375E"/>
                </a:solidFill>
                <a:latin typeface="Calibri"/>
                <a:cs typeface="Calibri"/>
              </a:rPr>
              <a:t>7.	</a:t>
            </a:r>
            <a:r>
              <a:rPr sz="24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arcs</a:t>
            </a:r>
            <a:r>
              <a:rPr sz="24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(2:11)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Clr>
                <a:srgbClr val="17375E"/>
              </a:buClr>
              <a:buAutoNum type="arabicPeriod" startAt="8"/>
              <a:tabLst>
                <a:tab pos="527685" algn="l"/>
                <a:tab pos="528320" algn="l"/>
              </a:tabLst>
            </a:pP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secondary action</a:t>
            </a:r>
            <a:r>
              <a:rPr sz="2400" b="1" spc="-2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(2:03)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17375E"/>
              </a:buClr>
              <a:buAutoNum type="arabicPeriod" startAt="8"/>
              <a:tabLst>
                <a:tab pos="527685" algn="l"/>
                <a:tab pos="528320" algn="l"/>
              </a:tabLst>
            </a:pP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timing</a:t>
            </a:r>
            <a:r>
              <a:rPr sz="24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(2:42)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4175" y="4182236"/>
            <a:ext cx="283654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0"/>
              </a:spcBef>
              <a:buClr>
                <a:srgbClr val="17375E"/>
              </a:buClr>
              <a:buAutoNum type="arabicPeriod" startAt="10"/>
              <a:tabLst>
                <a:tab pos="528320" algn="l"/>
              </a:tabLst>
            </a:pPr>
            <a:r>
              <a:rPr sz="24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exaggeration</a:t>
            </a:r>
            <a:r>
              <a:rPr sz="2400" b="1" spc="-2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(2:04)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17375E"/>
              </a:buClr>
              <a:buAutoNum type="arabicPeriod" startAt="10"/>
              <a:tabLst>
                <a:tab pos="528320" algn="l"/>
              </a:tabLst>
            </a:pP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solid </a:t>
            </a:r>
            <a:r>
              <a:rPr sz="2400"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drawing</a:t>
            </a:r>
            <a:r>
              <a:rPr sz="2400" b="1" spc="-2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(2:11)</a:t>
            </a:r>
            <a:endParaRPr sz="1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17375E"/>
              </a:buClr>
              <a:buAutoNum type="arabicPeriod" startAt="10"/>
              <a:tabLst>
                <a:tab pos="528320" algn="l"/>
              </a:tabLst>
            </a:pP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appeal</a:t>
            </a:r>
            <a:r>
              <a:rPr sz="24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375E"/>
                </a:solidFill>
                <a:latin typeface="Calibri"/>
                <a:cs typeface="Calibri"/>
              </a:rPr>
              <a:t>(2:30)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98390" y="5645607"/>
            <a:ext cx="1892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0" dirty="0">
                <a:solidFill>
                  <a:srgbClr val="17375E"/>
                </a:solidFill>
                <a:latin typeface="Calibri"/>
                <a:cs typeface="Calibri"/>
              </a:rPr>
              <a:t>Total: </a:t>
            </a:r>
            <a:r>
              <a:rPr sz="2400" b="1" spc="-5" dirty="0">
                <a:solidFill>
                  <a:srgbClr val="17375E"/>
                </a:solidFill>
                <a:latin typeface="Calibri"/>
                <a:cs typeface="Calibri"/>
              </a:rPr>
              <a:t>29.5</a:t>
            </a:r>
            <a:r>
              <a:rPr sz="2400" b="1" spc="-5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17375E"/>
                </a:solidFill>
                <a:latin typeface="Calibri"/>
                <a:cs typeface="Calibri"/>
              </a:rPr>
              <a:t>min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545" y="461899"/>
            <a:ext cx="3454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Requirement</a:t>
            </a:r>
            <a:r>
              <a:rPr spc="-90" dirty="0"/>
              <a:t> </a:t>
            </a:r>
            <a:r>
              <a:rPr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3065"/>
            <a:ext cx="7872730" cy="446151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59"/>
              </a:spcBef>
            </a:pP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Projects. With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counselor's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approval,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choose 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two animation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techniques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and do the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following 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for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each:</a:t>
            </a:r>
            <a:endParaRPr sz="3000">
              <a:latin typeface="Calibri"/>
              <a:cs typeface="Calibri"/>
            </a:endParaRPr>
          </a:p>
          <a:p>
            <a:pPr marL="527685" marR="62865" indent="-515620">
              <a:lnSpc>
                <a:spcPts val="3240"/>
              </a:lnSpc>
              <a:spcBef>
                <a:spcPts val="770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Plan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animation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using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thumbnail </a:t>
            </a:r>
            <a:r>
              <a:rPr sz="3000" b="1" spc="-25" dirty="0">
                <a:solidFill>
                  <a:srgbClr val="17375E"/>
                </a:solidFill>
                <a:latin typeface="Calibri"/>
                <a:cs typeface="Calibri"/>
              </a:rPr>
              <a:t>sketches 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and/or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layout</a:t>
            </a:r>
            <a:r>
              <a:rPr sz="3000" b="1" spc="10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drawings.</a:t>
            </a:r>
            <a:endParaRPr sz="3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15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Create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the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animation.</a:t>
            </a:r>
            <a:endParaRPr sz="3000">
              <a:latin typeface="Calibri"/>
              <a:cs typeface="Calibri"/>
            </a:endParaRPr>
          </a:p>
          <a:p>
            <a:pPr marL="527685" marR="473709" indent="-515620">
              <a:lnSpc>
                <a:spcPct val="90000"/>
              </a:lnSpc>
              <a:spcBef>
                <a:spcPts val="720"/>
              </a:spcBef>
              <a:buAutoNum type="alphaLcParenR"/>
              <a:tabLst>
                <a:tab pos="527685" algn="l"/>
                <a:tab pos="528320" algn="l"/>
              </a:tabLst>
            </a:pP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Share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animations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with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your </a:t>
            </a:r>
            <a:r>
              <a:rPr sz="3000" b="1" spc="-30" dirty="0">
                <a:solidFill>
                  <a:srgbClr val="17375E"/>
                </a:solidFill>
                <a:latin typeface="Calibri"/>
                <a:cs typeface="Calibri"/>
              </a:rPr>
              <a:t>counselor. 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Explain how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you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created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each one, and 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discuss </a:t>
            </a:r>
            <a:r>
              <a:rPr sz="3000" b="1" spc="-20" dirty="0">
                <a:solidFill>
                  <a:srgbClr val="17375E"/>
                </a:solidFill>
                <a:latin typeface="Calibri"/>
                <a:cs typeface="Calibri"/>
              </a:rPr>
              <a:t>any 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improvements</a:t>
            </a:r>
            <a:r>
              <a:rPr sz="3000" b="1" spc="2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17375E"/>
                </a:solidFill>
                <a:latin typeface="Calibri"/>
                <a:cs typeface="Calibri"/>
              </a:rPr>
              <a:t>that</a:t>
            </a:r>
            <a:endParaRPr sz="3000">
              <a:latin typeface="Calibri"/>
              <a:cs typeface="Calibri"/>
            </a:endParaRPr>
          </a:p>
          <a:p>
            <a:pPr marL="527685">
              <a:lnSpc>
                <a:spcPts val="3240"/>
              </a:lnSpc>
            </a:pP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could </a:t>
            </a:r>
            <a:r>
              <a:rPr sz="3000" b="1" dirty="0">
                <a:solidFill>
                  <a:srgbClr val="17375E"/>
                </a:solidFill>
                <a:latin typeface="Calibri"/>
                <a:cs typeface="Calibri"/>
              </a:rPr>
              <a:t>be</a:t>
            </a:r>
            <a:r>
              <a:rPr sz="3000" b="1" spc="-15" dirty="0">
                <a:solidFill>
                  <a:srgbClr val="17375E"/>
                </a:solidFill>
                <a:latin typeface="Calibri"/>
                <a:cs typeface="Calibri"/>
              </a:rPr>
              <a:t> </a:t>
            </a:r>
            <a:r>
              <a:rPr sz="3000" b="1" spc="-5" dirty="0">
                <a:solidFill>
                  <a:srgbClr val="17375E"/>
                </a:solidFill>
                <a:latin typeface="Calibri"/>
                <a:cs typeface="Calibri"/>
              </a:rPr>
              <a:t>made.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4400" y="76200"/>
            <a:ext cx="533400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903</Words>
  <Application>Microsoft Office PowerPoint</Application>
  <PresentationFormat>On-screen Show (4:3)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Narrow</vt:lpstr>
      <vt:lpstr>Calibri</vt:lpstr>
      <vt:lpstr>Times New Roman</vt:lpstr>
      <vt:lpstr>Office Theme</vt:lpstr>
      <vt:lpstr>Animation</vt:lpstr>
      <vt:lpstr>Instructor / Presenter</vt:lpstr>
      <vt:lpstr>Participation and Content</vt:lpstr>
      <vt:lpstr>PowerPoint Presentation</vt:lpstr>
      <vt:lpstr>Requirement 1</vt:lpstr>
      <vt:lpstr>PowerPoint Presentation</vt:lpstr>
      <vt:lpstr>PowerPoint Presentation</vt:lpstr>
      <vt:lpstr>Requirement 2</vt:lpstr>
      <vt:lpstr>Requirement 3</vt:lpstr>
      <vt:lpstr>PowerPoint Presentation</vt:lpstr>
      <vt:lpstr>PowerPoint Presentation</vt:lpstr>
      <vt:lpstr>PowerPoint Presentation</vt:lpstr>
      <vt:lpstr>PowerPoint Presentation</vt:lpstr>
      <vt:lpstr>Requirement 4</vt:lpstr>
      <vt:lpstr>PowerPoint Presentation</vt:lpstr>
      <vt:lpstr>PowerPoint Presentation</vt:lpstr>
      <vt:lpstr>Requirement 5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</dc:title>
  <cp:lastModifiedBy>Ray Ritch</cp:lastModifiedBy>
  <cp:revision>2</cp:revision>
  <dcterms:created xsi:type="dcterms:W3CDTF">2020-04-14T06:41:34Z</dcterms:created>
  <dcterms:modified xsi:type="dcterms:W3CDTF">2020-04-16T02:08:37Z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2020-04-14T00:00:00Z</vt:filetime>
  </property>
</Properties>
</file>